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sldIdLst>
    <p:sldId id="256" r:id="rId5"/>
    <p:sldId id="257" r:id="rId6"/>
    <p:sldId id="273" r:id="rId7"/>
    <p:sldId id="290" r:id="rId8"/>
    <p:sldId id="259" r:id="rId9"/>
    <p:sldId id="277" r:id="rId10"/>
    <p:sldId id="276" r:id="rId11"/>
    <p:sldId id="278" r:id="rId12"/>
    <p:sldId id="279" r:id="rId13"/>
    <p:sldId id="281" r:id="rId14"/>
    <p:sldId id="282" r:id="rId15"/>
    <p:sldId id="283" r:id="rId16"/>
    <p:sldId id="284" r:id="rId17"/>
    <p:sldId id="285" r:id="rId18"/>
    <p:sldId id="286" r:id="rId19"/>
    <p:sldId id="287" r:id="rId20"/>
    <p:sldId id="288" r:id="rId21"/>
    <p:sldId id="27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718"/>
  </p:normalViewPr>
  <p:slideViewPr>
    <p:cSldViewPr snapToGrid="0">
      <p:cViewPr varScale="1">
        <p:scale>
          <a:sx n="79" d="100"/>
          <a:sy n="79" d="100"/>
        </p:scale>
        <p:origin x="773" y="72"/>
      </p:cViewPr>
      <p:guideLst/>
    </p:cSldViewPr>
  </p:slideViewPr>
  <p:notesTextViewPr>
    <p:cViewPr>
      <p:scale>
        <a:sx n="1" d="1"/>
        <a:sy n="1" d="1"/>
      </p:scale>
      <p:origin x="0" y="0"/>
    </p:cViewPr>
  </p:notesTextViewPr>
  <p:sorterViewPr>
    <p:cViewPr>
      <p:scale>
        <a:sx n="126" d="100"/>
        <a:sy n="12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12/27/2023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3" y="1122363"/>
            <a:ext cx="7096933"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9500507" cy="806675"/>
          </a:xfrm>
        </p:spPr>
        <p:txBody>
          <a:bodyPr>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meline">
    <p:bg>
      <p:bgPr>
        <a:solidFill>
          <a:schemeClr val="accent1"/>
        </a:solidFill>
        <a:effectLst/>
      </p:bgPr>
    </p:bg>
    <p:spTree>
      <p:nvGrpSpPr>
        <p:cNvPr id="1" name=""/>
        <p:cNvGrpSpPr/>
        <p:nvPr/>
      </p:nvGrpSpPr>
      <p:grpSpPr>
        <a:xfrm>
          <a:off x="0" y="0"/>
          <a:ext cx="0" cy="0"/>
          <a:chOff x="0" y="0"/>
          <a:chExt cx="0" cy="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solidFill>
                  <a:schemeClr val="bg1"/>
                </a:solidFill>
                <a:latin typeface="+mn-lt"/>
              </a:defRPr>
            </a:lvl1pPr>
            <a:lvl2pPr marL="457200" indent="0">
              <a:buNone/>
              <a:defRPr>
                <a:solidFill>
                  <a:schemeClr val="bg1"/>
                </a:solidFill>
                <a:latin typeface="+mn-lt"/>
              </a:defRPr>
            </a:lvl2pPr>
            <a:lvl3pPr marL="914400" indent="0">
              <a:buNone/>
              <a:defRPr>
                <a:solidFill>
                  <a:schemeClr val="bg1"/>
                </a:solidFill>
                <a:latin typeface="+mn-lt"/>
              </a:defRPr>
            </a:lvl3pPr>
            <a:lvl4pPr marL="1371600" indent="0">
              <a:buNone/>
              <a:defRPr>
                <a:solidFill>
                  <a:schemeClr val="bg1"/>
                </a:solidFill>
                <a:latin typeface="+mn-lt"/>
              </a:defRPr>
            </a:lvl4pPr>
            <a:lvl5pPr marL="1828800" indent="0">
              <a:buNone/>
              <a:defRPr>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5F02DCD1-2C6B-F948-9F72-3BB0CF3D512E}" type="datetime1">
              <a:rPr lang="en-US" smtClean="0"/>
              <a:pPr/>
              <a:t>12/27/2023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692755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C1583C39-01BF-7F43-854C-FBB4E9AB6B0C}" type="datetime1">
              <a:rPr lang="en-US" smtClean="0"/>
              <a:pPr/>
              <a:t>12/27/2023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6283235" y="2528203"/>
            <a:ext cx="4663440"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6283235" y="2005689"/>
            <a:ext cx="4663440"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19127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1" y="2526318"/>
            <a:ext cx="3218688"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rot="5400000">
            <a:off x="8580896" y="0"/>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a:off x="-2364"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rot="5400000" flipH="1">
            <a:off x="11258144" y="5924144"/>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2587417"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67114"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4B103E64-1627-9140-8127-1849FED275E1}" type="datetime1">
              <a:rPr lang="en-US" smtClean="0"/>
              <a:pPr/>
              <a:t>12/27/2023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p:nvPr>
        </p:nvSpPr>
        <p:spPr>
          <a:xfrm>
            <a:off x="4683787"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a:extLst>
              <a:ext uri="{FF2B5EF4-FFF2-40B4-BE49-F238E27FC236}">
                <a16:creationId xmlns:a16="http://schemas.microsoft.com/office/drawing/2014/main" id="{0B33DABA-7BF5-1147-BA5E-63B92F220E51}"/>
              </a:ext>
            </a:extLst>
          </p:cNvPr>
          <p:cNvSpPr>
            <a:spLocks noGrp="1"/>
          </p:cNvSpPr>
          <p:nvPr>
            <p:ph idx="11"/>
          </p:nvPr>
        </p:nvSpPr>
        <p:spPr>
          <a:xfrm>
            <a:off x="116749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1B05BEE9-8BC0-EC44-B913-DB6426DF2EA7}"/>
              </a:ext>
            </a:extLst>
          </p:cNvPr>
          <p:cNvSpPr>
            <a:spLocks noGrp="1"/>
          </p:cNvSpPr>
          <p:nvPr>
            <p:ph idx="12"/>
          </p:nvPr>
        </p:nvSpPr>
        <p:spPr>
          <a:xfrm>
            <a:off x="4683788"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a:extLst>
              <a:ext uri="{FF2B5EF4-FFF2-40B4-BE49-F238E27FC236}">
                <a16:creationId xmlns:a16="http://schemas.microsoft.com/office/drawing/2014/main" id="{43D62993-A055-DF4F-9286-4FFE3A5C7FD7}"/>
              </a:ext>
            </a:extLst>
          </p:cNvPr>
          <p:cNvSpPr>
            <a:spLocks noGrp="1"/>
          </p:cNvSpPr>
          <p:nvPr>
            <p:ph idx="13"/>
          </p:nvPr>
        </p:nvSpPr>
        <p:spPr>
          <a:xfrm>
            <a:off x="8200082" y="2526318"/>
            <a:ext cx="3173279" cy="2828613"/>
          </a:xfrm>
        </p:spPr>
        <p:txBody>
          <a:bodyPr>
            <a:noAutofit/>
          </a:bodyPr>
          <a:lstStyle>
            <a:lvl1pPr marL="0" indent="0">
              <a:buNone/>
              <a:defRPr sz="2000">
                <a:latin typeface="+mn-lt"/>
              </a:defRPr>
            </a:lvl1pPr>
            <a:lvl2pPr marL="457200" indent="0">
              <a:buNone/>
              <a:defRPr sz="1800">
                <a:latin typeface="+mn-lt"/>
              </a:defRPr>
            </a:lvl2pPr>
            <a:lvl3pPr marL="914400" indent="0">
              <a:buNone/>
              <a:defRPr sz="1600">
                <a:latin typeface="+mn-lt"/>
              </a:defRPr>
            </a:lvl3pPr>
            <a:lvl4pPr marL="1371600" indent="0">
              <a:buNone/>
              <a:defRPr sz="1400">
                <a:latin typeface="+mn-lt"/>
              </a:defRPr>
            </a:lvl4pPr>
            <a:lvl5pPr marL="1828800" indent="0">
              <a:buNone/>
              <a:defRPr sz="1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a:extLst>
              <a:ext uri="{FF2B5EF4-FFF2-40B4-BE49-F238E27FC236}">
                <a16:creationId xmlns:a16="http://schemas.microsoft.com/office/drawing/2014/main" id="{A896DA2E-4448-254C-86D1-9E16E63CC6A0}"/>
              </a:ext>
            </a:extLst>
          </p:cNvPr>
          <p:cNvSpPr>
            <a:spLocks noGrp="1"/>
          </p:cNvSpPr>
          <p:nvPr>
            <p:ph idx="14"/>
          </p:nvPr>
        </p:nvSpPr>
        <p:spPr>
          <a:xfrm>
            <a:off x="8200083" y="2003804"/>
            <a:ext cx="3173278" cy="522514"/>
          </a:xfrm>
        </p:spPr>
        <p:txBody>
          <a:bodyPr>
            <a:noAutofit/>
          </a:bodyPr>
          <a:lstStyle>
            <a:lvl1pPr marL="0" indent="0">
              <a:buNone/>
              <a:defRPr sz="2400" b="1">
                <a:latin typeface="+mj-lt"/>
              </a:defRPr>
            </a:lvl1pPr>
            <a:lvl2pPr marL="457200" indent="0">
              <a:buNone/>
              <a:defRPr sz="2000" b="1">
                <a:latin typeface="+mj-lt"/>
              </a:defRPr>
            </a:lvl2pPr>
            <a:lvl3pPr marL="914400" indent="0">
              <a:buNone/>
              <a:defRPr sz="1800" b="1">
                <a:latin typeface="+mj-lt"/>
              </a:defRPr>
            </a:lvl3pPr>
            <a:lvl4pPr marL="1371600" indent="0">
              <a:buNone/>
              <a:defRPr sz="1600" b="1">
                <a:latin typeface="+mj-lt"/>
              </a:defRPr>
            </a:lvl4pPr>
            <a:lvl5pPr marL="1828800" indent="0">
              <a:buNone/>
              <a:defRPr sz="1600" b="1">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56976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122363"/>
            <a:ext cx="6220278" cy="2387600"/>
          </a:xfrm>
        </p:spPr>
        <p:txBody>
          <a:bodyPr anchor="b">
            <a:noAutofit/>
          </a:bodyPr>
          <a:lstStyle>
            <a:lvl1pPr algn="l">
              <a:defRPr sz="6000" b="1">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3" y="3602038"/>
            <a:ext cx="6220277" cy="2247219"/>
          </a:xfrm>
        </p:spPr>
        <p:txBody>
          <a:bodyPr>
            <a:no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544706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17467"/>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DD9C8446-696E-6942-B6C8-CC9CAD0B34E0}" type="datetime1">
              <a:rPr lang="en-US" smtClean="0"/>
              <a:pPr/>
              <a:t>12/27/2023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F5592931-05C6-8543-8B6E-A8BD29BD5C2B}" type="datetime1">
              <a:rPr lang="en-US" smtClean="0"/>
              <a:pPr/>
              <a:t>12/27/2023</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1167494" y="1059400"/>
            <a:ext cx="6245912" cy="2387600"/>
          </a:xfrm>
        </p:spPr>
        <p:txBody>
          <a:bodyPr anchor="b">
            <a:noAutofit/>
          </a:bodyPr>
          <a:lstStyle>
            <a:lvl1pPr algn="l">
              <a:defRPr sz="6000" b="1">
                <a:solidFill>
                  <a:schemeClr val="bg1"/>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1167494" y="3539075"/>
            <a:ext cx="6245912" cy="1406101"/>
          </a:xfrm>
        </p:spPr>
        <p:txBody>
          <a:bodyPr>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65294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1"/>
            <a:ext cx="9779182" cy="3366815"/>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2"/>
                </a:solidFill>
                <a:latin typeface="+mn-lt"/>
              </a:defRPr>
            </a:lvl1pPr>
          </a:lstStyle>
          <a:p>
            <a:fld id="{7E7AB22C-8B7E-9B4A-8C65-396C3C874D86}" type="datetime1">
              <a:rPr lang="en-US" smtClean="0"/>
              <a:pPr/>
              <a:t>12/27/2023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97818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hart 2">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1167493" y="2087563"/>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fld id="{8CE9AC2A-20AD-8C48-B5EB-B5322BDBCDEE}" type="datetime1">
              <a:rPr lang="en-US" smtClean="0"/>
              <a:pPr/>
              <a:t>12/27/2023</a:t>
            </a:fld>
            <a:endParaRPr lang="en-US" dirty="0"/>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r>
              <a:rPr lang="en-US" dirty="0"/>
              <a:t>PRESENTATION TITLE</a:t>
            </a:r>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12/27/2023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r>
              <a:rPr lang="en-US"/>
              <a:t>Click icon to add picture</a:t>
            </a:r>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9A85C5CA-AE29-AB4C-8F85-0373C72001D8}" type="datetime1">
              <a:rPr lang="en-US" smtClean="0"/>
              <a:pPr/>
              <a:t>12/27/2023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a:t>Click to edit Master title style</a:t>
            </a:r>
            <a:endParaRPr lang="en-US" dirty="0"/>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r>
              <a:rPr lang="en-US"/>
              <a:t>Click icon to add picture</a:t>
            </a:r>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75594855-01E8-5A4B-B2B8-E2ECEF879100}" type="datetime1">
              <a:rPr lang="en-US" smtClean="0"/>
              <a:pPr/>
              <a:t>12/27/2023</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fld id="{B562DF68-3089-814D-8A14-C651FE91885E}" type="datetime1">
              <a:rPr lang="en-US" smtClean="0"/>
              <a:pPr/>
              <a:t>12/27/2023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60" r:id="rId5"/>
    <p:sldLayoutId id="2147483661" r:id="rId6"/>
    <p:sldLayoutId id="2147483654" r:id="rId7"/>
    <p:sldLayoutId id="2147483658" r:id="rId8"/>
    <p:sldLayoutId id="2147483662" r:id="rId9"/>
    <p:sldLayoutId id="2147483663" r:id="rId10"/>
    <p:sldLayoutId id="2147483664" r:id="rId11"/>
    <p:sldLayoutId id="2147483665" r:id="rId12"/>
    <p:sldLayoutId id="2147483666" r:id="rId13"/>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738284" y="952970"/>
            <a:ext cx="7096933" cy="1475890"/>
          </a:xfrm>
        </p:spPr>
        <p:txBody>
          <a:bodyPr/>
          <a:lstStyle/>
          <a:p>
            <a:br>
              <a:rPr lang="en-US" dirty="0"/>
            </a:br>
            <a:br>
              <a:rPr lang="en-US" dirty="0"/>
            </a:br>
            <a:r>
              <a:rPr lang="en-US" dirty="0"/>
              <a:t>smart parking</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2231183" y="5001630"/>
            <a:ext cx="6492939" cy="1389840"/>
          </a:xfrm>
        </p:spPr>
        <p:txBody>
          <a:bodyPr/>
          <a:lstStyle/>
          <a:p>
            <a:r>
              <a:rPr lang="fr-FR" dirty="0"/>
              <a:t>Réalisé</a:t>
            </a:r>
            <a:r>
              <a:rPr lang="en-US" dirty="0"/>
              <a:t> par : -Drira </a:t>
            </a:r>
            <a:r>
              <a:rPr lang="en-US" dirty="0" err="1"/>
              <a:t>habib</a:t>
            </a:r>
            <a:endParaRPr lang="en-US" dirty="0"/>
          </a:p>
          <a:p>
            <a:r>
              <a:rPr lang="en-US" dirty="0"/>
              <a:t>                      </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AA3D4-5484-48C4-AA0E-A3091A51BBB9}"/>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3D6F97B0-1966-5824-F0D7-EAC4415FB8DE}"/>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C597B880-BA9A-7B90-EBB4-10A0DA57B7B5}"/>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647E4499-38EF-EF4E-9010-E2B327A56D28}"/>
              </a:ext>
            </a:extLst>
          </p:cNvPr>
          <p:cNvSpPr txBox="1"/>
          <p:nvPr/>
        </p:nvSpPr>
        <p:spPr>
          <a:xfrm>
            <a:off x="3750907" y="3539075"/>
            <a:ext cx="3116424" cy="646331"/>
          </a:xfrm>
          <a:prstGeom prst="rect">
            <a:avLst/>
          </a:prstGeom>
          <a:noFill/>
        </p:spPr>
        <p:txBody>
          <a:bodyPr wrap="square" rtlCol="0">
            <a:spAutoFit/>
          </a:bodyPr>
          <a:lstStyle/>
          <a:p>
            <a:r>
              <a:rPr lang="fr-FR" dirty="0"/>
              <a:t>Smart </a:t>
            </a:r>
            <a:r>
              <a:rPr lang="fr-FR" dirty="0" err="1"/>
              <a:t>led</a:t>
            </a:r>
            <a:r>
              <a:rPr lang="fr-FR" dirty="0"/>
              <a:t> on</a:t>
            </a:r>
          </a:p>
          <a:p>
            <a:r>
              <a:rPr lang="fr-FR" dirty="0"/>
              <a:t>Motion </a:t>
            </a:r>
            <a:r>
              <a:rPr lang="fr-FR" dirty="0" err="1"/>
              <a:t>sensor</a:t>
            </a:r>
            <a:r>
              <a:rPr lang="fr-FR" dirty="0"/>
              <a:t> détecte le car  </a:t>
            </a:r>
          </a:p>
        </p:txBody>
      </p:sp>
    </p:spTree>
    <p:extLst>
      <p:ext uri="{BB962C8B-B14F-4D97-AF65-F5344CB8AC3E}">
        <p14:creationId xmlns:p14="http://schemas.microsoft.com/office/powerpoint/2010/main" val="2137042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AA519-F307-9743-EBD6-04A2E9CE9090}"/>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61F7CFC0-E2D5-2CE6-5BC6-80931838F9DB}"/>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5000742C-E8A8-6EB4-E299-862083D8437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50774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0F9B0-E2E3-28AE-8920-520F23EA75EA}"/>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42706120-C67F-398C-70AA-4D3637B62C58}"/>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45DFEBB4-4C7F-B695-F4A6-6D905DFDD22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1655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05D92-6453-ED89-87A1-DD3074D77927}"/>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AFED54D5-A259-7774-6B90-0B82A8694801}"/>
              </a:ext>
            </a:extLst>
          </p:cNvPr>
          <p:cNvSpPr>
            <a:spLocks noGrp="1"/>
          </p:cNvSpPr>
          <p:nvPr>
            <p:ph type="subTitle" idx="1"/>
          </p:nvPr>
        </p:nvSpPr>
        <p:spPr/>
        <p:txBody>
          <a:bodyPr/>
          <a:lstStyle/>
          <a:p>
            <a:endParaRPr lang="fr-FR"/>
          </a:p>
        </p:txBody>
      </p:sp>
      <p:pic>
        <p:nvPicPr>
          <p:cNvPr id="5" name="Picture 4">
            <a:extLst>
              <a:ext uri="{FF2B5EF4-FFF2-40B4-BE49-F238E27FC236}">
                <a16:creationId xmlns:a16="http://schemas.microsoft.com/office/drawing/2014/main" id="{892A6B04-3708-0563-C3C5-610B71BE4B6C}"/>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27B70315-95C6-F91E-AA8C-0E08E432299D}"/>
              </a:ext>
            </a:extLst>
          </p:cNvPr>
          <p:cNvSpPr txBox="1"/>
          <p:nvPr/>
        </p:nvSpPr>
        <p:spPr>
          <a:xfrm>
            <a:off x="1352938" y="3539075"/>
            <a:ext cx="1771883" cy="1200329"/>
          </a:xfrm>
          <a:prstGeom prst="rect">
            <a:avLst/>
          </a:prstGeom>
          <a:noFill/>
        </p:spPr>
        <p:txBody>
          <a:bodyPr wrap="square" rtlCol="0">
            <a:spAutoFit/>
          </a:bodyPr>
          <a:lstStyle/>
          <a:p>
            <a:r>
              <a:rPr lang="fr-FR" dirty="0" err="1"/>
              <a:t>Fire</a:t>
            </a:r>
            <a:r>
              <a:rPr lang="fr-FR" dirty="0"/>
              <a:t> Sprinkler and </a:t>
            </a:r>
            <a:r>
              <a:rPr lang="fr-FR" dirty="0" err="1"/>
              <a:t>Siren</a:t>
            </a:r>
            <a:r>
              <a:rPr lang="fr-FR" dirty="0"/>
              <a:t> </a:t>
            </a:r>
            <a:r>
              <a:rPr lang="fr-FR" dirty="0" err="1"/>
              <a:t>is</a:t>
            </a:r>
            <a:r>
              <a:rPr lang="fr-FR" dirty="0"/>
              <a:t> open </a:t>
            </a:r>
          </a:p>
          <a:p>
            <a:endParaRPr lang="fr-FR" dirty="0"/>
          </a:p>
        </p:txBody>
      </p:sp>
    </p:spTree>
    <p:extLst>
      <p:ext uri="{BB962C8B-B14F-4D97-AF65-F5344CB8AC3E}">
        <p14:creationId xmlns:p14="http://schemas.microsoft.com/office/powerpoint/2010/main" val="2524609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D558A-FCF2-10B3-C7B8-E8B403FD942D}"/>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13EF2E6C-0278-36E2-50AA-5150726CD214}"/>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7CBC0250-D994-F7B5-B2EE-E51A1A33D6E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60887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8317C-E727-7D6F-725F-A2BDC9338400}"/>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4ADA6539-3804-B7B0-2EC2-91D325FAF882}"/>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9DACCA95-0753-23D9-7040-0723E5F5118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55681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C9908-D7A2-8A9A-11C6-D7F56CFB9774}"/>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726C5C33-8232-A6EB-FBB3-05B009F9A1C5}"/>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B888D1F7-01AB-F0B4-433C-0028DC3F3AD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58948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E7AB7-13CA-4FC0-084D-4756C7438D2F}"/>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21D8D62F-7F3A-0572-7093-AA71203D79C5}"/>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54F26174-D83D-4B1D-A71B-DECC01E8D8F3}"/>
              </a:ext>
            </a:extLst>
          </p:cNvPr>
          <p:cNvPicPr>
            <a:picLocks noChangeAspect="1"/>
          </p:cNvPicPr>
          <p:nvPr/>
        </p:nvPicPr>
        <p:blipFill>
          <a:blip r:embed="rId2"/>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97BC98F1-F68A-CA00-B6C5-8D1351D7813B}"/>
              </a:ext>
            </a:extLst>
          </p:cNvPr>
          <p:cNvSpPr txBox="1"/>
          <p:nvPr/>
        </p:nvSpPr>
        <p:spPr>
          <a:xfrm>
            <a:off x="4290450" y="4113921"/>
            <a:ext cx="2528595" cy="1200329"/>
          </a:xfrm>
          <a:prstGeom prst="rect">
            <a:avLst/>
          </a:prstGeom>
          <a:noFill/>
        </p:spPr>
        <p:txBody>
          <a:bodyPr wrap="square" rtlCol="0">
            <a:spAutoFit/>
          </a:bodyPr>
          <a:lstStyle/>
          <a:p>
            <a:r>
              <a:rPr lang="fr-FR" dirty="0"/>
              <a:t>MOTION SENSOR</a:t>
            </a:r>
          </a:p>
          <a:p>
            <a:r>
              <a:rPr lang="fr-FR" dirty="0"/>
              <a:t>Camera on </a:t>
            </a:r>
          </a:p>
          <a:p>
            <a:r>
              <a:rPr lang="fr-FR" dirty="0"/>
              <a:t>And Garage </a:t>
            </a:r>
            <a:r>
              <a:rPr lang="fr-FR" dirty="0" err="1"/>
              <a:t>Door</a:t>
            </a:r>
            <a:r>
              <a:rPr lang="fr-FR" dirty="0"/>
              <a:t>   </a:t>
            </a:r>
            <a:r>
              <a:rPr lang="fr-FR" dirty="0" err="1"/>
              <a:t>is</a:t>
            </a:r>
            <a:r>
              <a:rPr lang="fr-FR" dirty="0"/>
              <a:t> open</a:t>
            </a:r>
          </a:p>
        </p:txBody>
      </p:sp>
    </p:spTree>
    <p:extLst>
      <p:ext uri="{BB962C8B-B14F-4D97-AF65-F5344CB8AC3E}">
        <p14:creationId xmlns:p14="http://schemas.microsoft.com/office/powerpoint/2010/main" val="16234781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AE308-3076-43DB-B834-DA0B0AE19AF9}"/>
              </a:ext>
            </a:extLst>
          </p:cNvPr>
          <p:cNvSpPr>
            <a:spLocks noGrp="1"/>
          </p:cNvSpPr>
          <p:nvPr>
            <p:ph type="ctrTitle"/>
          </p:nvPr>
        </p:nvSpPr>
        <p:spPr>
          <a:xfrm>
            <a:off x="924898" y="1539551"/>
            <a:ext cx="6007747" cy="2258008"/>
          </a:xfrm>
        </p:spPr>
        <p:txBody>
          <a:bodyPr/>
          <a:lstStyle/>
          <a:p>
            <a:r>
              <a:rPr lang="en-US" dirty="0"/>
              <a:t>merci pour </a:t>
            </a:r>
            <a:r>
              <a:rPr lang="en-US" dirty="0" err="1"/>
              <a:t>votre</a:t>
            </a:r>
            <a:r>
              <a:rPr lang="en-US" dirty="0"/>
              <a:t> attention</a:t>
            </a:r>
          </a:p>
        </p:txBody>
      </p:sp>
    </p:spTree>
    <p:extLst>
      <p:ext uri="{BB962C8B-B14F-4D97-AF65-F5344CB8AC3E}">
        <p14:creationId xmlns:p14="http://schemas.microsoft.com/office/powerpoint/2010/main" val="926184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p:spPr>
        <p:txBody>
          <a:bodyPr/>
          <a:lstStyle/>
          <a:p>
            <a:fld id="{294A09A9-5501-47C1-A89A-A340965A2BE2}" type="slidenum">
              <a:rPr lang="en-US" smtClean="0"/>
              <a:pPr/>
              <a:t>2</a:t>
            </a:fld>
            <a:endParaRPr lang="en-US" dirty="0"/>
          </a:p>
        </p:txBody>
      </p:sp>
      <p:sp>
        <p:nvSpPr>
          <p:cNvPr id="7" name="Title 1">
            <a:extLst>
              <a:ext uri="{FF2B5EF4-FFF2-40B4-BE49-F238E27FC236}">
                <a16:creationId xmlns:a16="http://schemas.microsoft.com/office/drawing/2014/main" id="{D858D47B-9946-28A3-A27D-BA6EE471E898}"/>
              </a:ext>
            </a:extLst>
          </p:cNvPr>
          <p:cNvSpPr txBox="1">
            <a:spLocks/>
          </p:cNvSpPr>
          <p:nvPr/>
        </p:nvSpPr>
        <p:spPr>
          <a:xfrm>
            <a:off x="1167492" y="335964"/>
            <a:ext cx="9779183" cy="1325563"/>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800" b="1" kern="1200">
                <a:solidFill>
                  <a:schemeClr val="tx1"/>
                </a:solidFill>
                <a:latin typeface="+mj-lt"/>
                <a:ea typeface="+mj-ea"/>
                <a:cs typeface="+mj-cs"/>
              </a:defRPr>
            </a:lvl1pPr>
          </a:lstStyle>
          <a:p>
            <a:r>
              <a:rPr lang="en-US" dirty="0"/>
              <a:t>Introduction</a:t>
            </a:r>
          </a:p>
        </p:txBody>
      </p:sp>
      <p:sp>
        <p:nvSpPr>
          <p:cNvPr id="11" name="Content Placeholder 10">
            <a:extLst>
              <a:ext uri="{FF2B5EF4-FFF2-40B4-BE49-F238E27FC236}">
                <a16:creationId xmlns:a16="http://schemas.microsoft.com/office/drawing/2014/main" id="{AD0B4D67-2151-4426-8DFE-B1EC81DA7F3A}"/>
              </a:ext>
            </a:extLst>
          </p:cNvPr>
          <p:cNvSpPr>
            <a:spLocks noGrp="1"/>
          </p:cNvSpPr>
          <p:nvPr>
            <p:ph idx="1"/>
          </p:nvPr>
        </p:nvSpPr>
        <p:spPr/>
        <p:txBody>
          <a:bodyPr/>
          <a:lstStyle/>
          <a:p>
            <a:r>
              <a:rPr lang="fr-FR" dirty="0"/>
              <a:t>L’Internet des objets est un domaine en plein essor dans le monde de la technologie</a:t>
            </a:r>
          </a:p>
          <a:p>
            <a:r>
              <a:rPr lang="fr-FR" dirty="0"/>
              <a:t>Il aide à faciliter la vie d’une personne au moyen d’appareils physiques, d’automobiles, d’appareils électroménagers et d’autres articles intégrés à l’électronique, aux logiciels, aux capteurs et aux actionneurs</a:t>
            </a:r>
            <a:endParaRPr lang="en-US" dirty="0"/>
          </a:p>
          <a:p>
            <a:endParaRPr lang="fr-FR" dirty="0"/>
          </a:p>
        </p:txBody>
      </p:sp>
    </p:spTree>
    <p:extLst>
      <p:ext uri="{BB962C8B-B14F-4D97-AF65-F5344CB8AC3E}">
        <p14:creationId xmlns:p14="http://schemas.microsoft.com/office/powerpoint/2010/main" val="1325608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5">
            <a:extLst>
              <a:ext uri="{FF2B5EF4-FFF2-40B4-BE49-F238E27FC236}">
                <a16:creationId xmlns:a16="http://schemas.microsoft.com/office/drawing/2014/main" id="{6118A1B7-08BA-6B43-BBA8-952377DF944D}"/>
              </a:ext>
            </a:extLst>
          </p:cNvPr>
          <p:cNvSpPr>
            <a:spLocks noGrp="1"/>
          </p:cNvSpPr>
          <p:nvPr>
            <p:ph type="body" sz="quarter" idx="13"/>
          </p:nvPr>
        </p:nvSpPr>
        <p:spPr>
          <a:xfrm>
            <a:off x="381000" y="77534"/>
            <a:ext cx="1364297" cy="1094521"/>
          </a:xfrm>
        </p:spPr>
        <p:txBody>
          <a:bodyPr/>
          <a:lstStyle/>
          <a:p>
            <a:r>
              <a:rPr lang="en-US" dirty="0"/>
              <a:t>“</a:t>
            </a:r>
          </a:p>
        </p:txBody>
      </p:sp>
      <p:sp>
        <p:nvSpPr>
          <p:cNvPr id="14" name="Text Placeholder 7">
            <a:extLst>
              <a:ext uri="{FF2B5EF4-FFF2-40B4-BE49-F238E27FC236}">
                <a16:creationId xmlns:a16="http://schemas.microsoft.com/office/drawing/2014/main" id="{A1F17760-D90A-AB46-A4E0-31B2684E3F5E}"/>
              </a:ext>
            </a:extLst>
          </p:cNvPr>
          <p:cNvSpPr>
            <a:spLocks noGrp="1"/>
          </p:cNvSpPr>
          <p:nvPr>
            <p:ph type="body" sz="quarter" idx="15"/>
          </p:nvPr>
        </p:nvSpPr>
        <p:spPr>
          <a:xfrm>
            <a:off x="9420876" y="3426615"/>
            <a:ext cx="1364297" cy="1094521"/>
          </a:xfrm>
        </p:spPr>
        <p:txBody>
          <a:bodyPr/>
          <a:lstStyle/>
          <a:p>
            <a:r>
              <a:rPr lang="en-US" dirty="0"/>
              <a:t>”</a:t>
            </a:r>
          </a:p>
        </p:txBody>
      </p:sp>
      <p:sp>
        <p:nvSpPr>
          <p:cNvPr id="5" name="Slide Number Placeholder 4">
            <a:extLst>
              <a:ext uri="{FF2B5EF4-FFF2-40B4-BE49-F238E27FC236}">
                <a16:creationId xmlns:a16="http://schemas.microsoft.com/office/drawing/2014/main" id="{7003A5E2-8F37-D546-BCD9-24A2037BB54D}"/>
              </a:ext>
            </a:extLst>
          </p:cNvPr>
          <p:cNvSpPr>
            <a:spLocks noGrp="1"/>
          </p:cNvSpPr>
          <p:nvPr>
            <p:ph type="sldNum" sz="quarter" idx="12"/>
          </p:nvPr>
        </p:nvSpPr>
        <p:spPr/>
        <p:txBody>
          <a:bodyPr/>
          <a:lstStyle/>
          <a:p>
            <a:fld id="{294A09A9-5501-47C1-A89A-A340965A2BE2}" type="slidenum">
              <a:rPr lang="en-US" smtClean="0"/>
              <a:pPr/>
              <a:t>3</a:t>
            </a:fld>
            <a:endParaRPr lang="en-US" dirty="0"/>
          </a:p>
        </p:txBody>
      </p:sp>
      <p:sp>
        <p:nvSpPr>
          <p:cNvPr id="9" name="Text Placeholder 2">
            <a:extLst>
              <a:ext uri="{FF2B5EF4-FFF2-40B4-BE49-F238E27FC236}">
                <a16:creationId xmlns:a16="http://schemas.microsoft.com/office/drawing/2014/main" id="{B9EFE7CC-CDC7-07B2-50A4-DE094518219E}"/>
              </a:ext>
            </a:extLst>
          </p:cNvPr>
          <p:cNvSpPr txBox="1">
            <a:spLocks/>
          </p:cNvSpPr>
          <p:nvPr/>
        </p:nvSpPr>
        <p:spPr>
          <a:xfrm>
            <a:off x="1857956" y="1439604"/>
            <a:ext cx="9779183" cy="343648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800" dirty="0">
                <a:solidFill>
                  <a:schemeClr val="bg1"/>
                </a:solidFill>
              </a:rPr>
              <a:t>Le système de stationnement intelligent joue un rôle très important dans la ville intelligente. Les systèmes de stationnement intelligents commencent à offrir des solutions pour les villes urbaines.</a:t>
            </a:r>
          </a:p>
          <a:p>
            <a:r>
              <a:rPr lang="fr-FR" sz="1800" dirty="0">
                <a:solidFill>
                  <a:schemeClr val="bg1"/>
                </a:solidFill>
              </a:rPr>
              <a:t> Il s’agit d’un système qui permet d’obtenir des données en temps réel sur la disponibilité du stationnement à l’extérieur et à l’intérieur et sur la circulation.</a:t>
            </a:r>
          </a:p>
          <a:p>
            <a:r>
              <a:rPr lang="fr-FR" sz="1800" dirty="0">
                <a:solidFill>
                  <a:schemeClr val="bg1"/>
                </a:solidFill>
              </a:rPr>
              <a:t>et l’état de la route . Grâce au stationnement intelligent divers véhicules d’arrivée et de départ pourrait suivre pour différents parcs de stationnement répartis dans la ville.</a:t>
            </a:r>
          </a:p>
        </p:txBody>
      </p:sp>
    </p:spTree>
    <p:extLst>
      <p:ext uri="{BB962C8B-B14F-4D97-AF65-F5344CB8AC3E}">
        <p14:creationId xmlns:p14="http://schemas.microsoft.com/office/powerpoint/2010/main" val="307248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E786F0-86E3-4972-54E8-3E8AB39A041B}"/>
              </a:ext>
            </a:extLst>
          </p:cNvPr>
          <p:cNvSpPr>
            <a:spLocks noGrp="1"/>
          </p:cNvSpPr>
          <p:nvPr>
            <p:ph idx="1"/>
          </p:nvPr>
        </p:nvSpPr>
        <p:spPr>
          <a:xfrm>
            <a:off x="739295" y="823149"/>
            <a:ext cx="10102876" cy="4579276"/>
          </a:xfrm>
        </p:spPr>
        <p:txBody>
          <a:bodyPr/>
          <a:lstStyle/>
          <a:p>
            <a:pPr>
              <a:lnSpc>
                <a:spcPct val="100000"/>
              </a:lnSpc>
            </a:pPr>
            <a:r>
              <a:rPr lang="fr-FR" sz="2400" dirty="0">
                <a:latin typeface="Tenorite (Body)"/>
                <a:cs typeface="Arial" panose="020B0604020202020204" pitchFamily="34" charset="0"/>
              </a:rPr>
              <a:t>Système de stationnement intelligent contrôle ses objets tels que les portes de parking, lumières, et aussi Détecteurs de gaz et de mouvement, alarme, Webcam ,Smart LED, en utilisant microcontrôleur ou la technologie informatique </a:t>
            </a:r>
          </a:p>
          <a:p>
            <a:pPr>
              <a:lnSpc>
                <a:spcPct val="100000"/>
              </a:lnSpc>
            </a:pPr>
            <a:r>
              <a:rPr lang="fr-FR" sz="2400" dirty="0">
                <a:latin typeface="Tenorite (Body)"/>
                <a:cs typeface="Arial" panose="020B0604020202020204" pitchFamily="34" charset="0"/>
              </a:rPr>
              <a:t>Carte RFID, pour autoriser l’accès                                                                                                              Et des autre composants                                                                                                                                </a:t>
            </a:r>
            <a:r>
              <a:rPr lang="fr-FR" sz="2400" i="0" u="none" strike="noStrike" baseline="0" dirty="0">
                <a:latin typeface="Tenorite (Body)"/>
                <a:cs typeface="Arial" panose="020B0604020202020204" pitchFamily="34" charset="0"/>
              </a:rPr>
              <a:t>RFID CARD, SERVER and Switch , Gateway, MCU-PT BOARD, METAL SENSOR, </a:t>
            </a:r>
            <a:r>
              <a:rPr lang="en-US" sz="2400" i="0" dirty="0">
                <a:solidFill>
                  <a:srgbClr val="000000"/>
                </a:solidFill>
                <a:effectLst/>
                <a:latin typeface="Tenorite (Body)"/>
                <a:cs typeface="Arial" panose="020B0604020202020204" pitchFamily="34" charset="0"/>
              </a:rPr>
              <a:t>Fire Sprinkler</a:t>
            </a:r>
            <a:r>
              <a:rPr lang="fr-FR" sz="2400" dirty="0">
                <a:latin typeface="Tenorite (Body)"/>
                <a:cs typeface="Arial" panose="020B0604020202020204" pitchFamily="34" charset="0"/>
              </a:rPr>
              <a:t>, </a:t>
            </a:r>
            <a:r>
              <a:rPr lang="en-US" sz="2400" i="0" dirty="0">
                <a:solidFill>
                  <a:srgbClr val="000000"/>
                </a:solidFill>
                <a:effectLst/>
                <a:latin typeface="Tenorite (Body)"/>
                <a:cs typeface="Arial" panose="020B0604020202020204" pitchFamily="34" charset="0"/>
              </a:rPr>
              <a:t>LCD</a:t>
            </a:r>
            <a:r>
              <a:rPr lang="en-US" sz="2400" dirty="0">
                <a:solidFill>
                  <a:srgbClr val="000000"/>
                </a:solidFill>
                <a:latin typeface="Tenorite (Body)"/>
                <a:cs typeface="Arial" panose="020B0604020202020204" pitchFamily="34" charset="0"/>
              </a:rPr>
              <a:t>, </a:t>
            </a:r>
            <a:r>
              <a:rPr lang="en-US" sz="2400" i="0" dirty="0">
                <a:solidFill>
                  <a:srgbClr val="000000"/>
                </a:solidFill>
                <a:effectLst/>
                <a:latin typeface="Tenorite (Body)"/>
                <a:cs typeface="Arial" panose="020B0604020202020204" pitchFamily="34" charset="0"/>
              </a:rPr>
              <a:t>Motion Sensor</a:t>
            </a:r>
            <a:endParaRPr lang="fr-FR" sz="2400" dirty="0">
              <a:latin typeface="Tenorite (Body)"/>
              <a:cs typeface="Arial" panose="020B0604020202020204" pitchFamily="34" charset="0"/>
            </a:endParaRPr>
          </a:p>
        </p:txBody>
      </p:sp>
      <p:sp>
        <p:nvSpPr>
          <p:cNvPr id="6" name="Slide Number Placeholder 5">
            <a:extLst>
              <a:ext uri="{FF2B5EF4-FFF2-40B4-BE49-F238E27FC236}">
                <a16:creationId xmlns:a16="http://schemas.microsoft.com/office/drawing/2014/main" id="{F04FC788-45EB-224D-B621-1D35A0B091DC}"/>
              </a:ext>
            </a:extLst>
          </p:cNvPr>
          <p:cNvSpPr>
            <a:spLocks noGrp="1"/>
          </p:cNvSpPr>
          <p:nvPr>
            <p:ph type="sldNum" sz="quarter" idx="4"/>
          </p:nvPr>
        </p:nvSpPr>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1511042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0295B-54B9-4937-90E3-BAB9CE69E30B}"/>
              </a:ext>
            </a:extLst>
          </p:cNvPr>
          <p:cNvSpPr>
            <a:spLocks noGrp="1"/>
          </p:cNvSpPr>
          <p:nvPr>
            <p:ph type="ctrTitle"/>
          </p:nvPr>
        </p:nvSpPr>
        <p:spPr>
          <a:xfrm>
            <a:off x="764772" y="1362270"/>
            <a:ext cx="6756905" cy="3446624"/>
          </a:xfrm>
        </p:spPr>
        <p:txBody>
          <a:bodyPr/>
          <a:lstStyle/>
          <a:p>
            <a:r>
              <a:rPr lang="fr-FR" sz="3200" dirty="0"/>
              <a:t>Dans ce projet, nous mettons en œuvre un système de stationnement intelligent avec IOT et nous montrerons la mise en œuvre d’un système de stationnement intelligent utilisant Cisco </a:t>
            </a:r>
            <a:r>
              <a:rPr lang="fr-FR" sz="3200" dirty="0" err="1"/>
              <a:t>Packet</a:t>
            </a:r>
            <a:r>
              <a:rPr lang="fr-FR" sz="3200" dirty="0"/>
              <a:t> Tracer  (version 8.2.0)</a:t>
            </a:r>
            <a:endParaRPr lang="en-US" sz="3200" dirty="0"/>
          </a:p>
        </p:txBody>
      </p:sp>
    </p:spTree>
    <p:extLst>
      <p:ext uri="{BB962C8B-B14F-4D97-AF65-F5344CB8AC3E}">
        <p14:creationId xmlns:p14="http://schemas.microsoft.com/office/powerpoint/2010/main" val="344679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3F4C3-6DA4-DE41-06F8-28848DA22893}"/>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F45CA823-7BD3-E73E-0498-D57365B7DAAD}"/>
              </a:ext>
            </a:extLst>
          </p:cNvPr>
          <p:cNvSpPr>
            <a:spLocks noGrp="1"/>
          </p:cNvSpPr>
          <p:nvPr>
            <p:ph type="subTitle" idx="1"/>
          </p:nvPr>
        </p:nvSpPr>
        <p:spPr/>
        <p:txBody>
          <a:bodyPr/>
          <a:lstStyle/>
          <a:p>
            <a:endParaRPr lang="fr-FR"/>
          </a:p>
        </p:txBody>
      </p:sp>
      <p:pic>
        <p:nvPicPr>
          <p:cNvPr id="5" name="Picture 4" descr="A screenshot of a computer&#10;&#10;Description automatically generated with medium confidence">
            <a:extLst>
              <a:ext uri="{FF2B5EF4-FFF2-40B4-BE49-F238E27FC236}">
                <a16:creationId xmlns:a16="http://schemas.microsoft.com/office/drawing/2014/main" id="{F2FBA8C8-FF7A-6444-F81C-AF2712950CE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26858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with medium confidence">
            <a:extLst>
              <a:ext uri="{FF2B5EF4-FFF2-40B4-BE49-F238E27FC236}">
                <a16:creationId xmlns:a16="http://schemas.microsoft.com/office/drawing/2014/main" id="{3C6AC479-A206-AC7F-3983-644A9484DEBF}"/>
              </a:ext>
            </a:extLst>
          </p:cNvPr>
          <p:cNvPicPr>
            <a:picLocks noChangeAspect="1"/>
          </p:cNvPicPr>
          <p:nvPr/>
        </p:nvPicPr>
        <p:blipFill>
          <a:blip r:embed="rId2"/>
          <a:stretch>
            <a:fillRect/>
          </a:stretch>
        </p:blipFill>
        <p:spPr>
          <a:xfrm>
            <a:off x="1" y="18662"/>
            <a:ext cx="12192000" cy="6858000"/>
          </a:xfrm>
          <a:prstGeom prst="rect">
            <a:avLst/>
          </a:prstGeom>
        </p:spPr>
      </p:pic>
    </p:spTree>
    <p:extLst>
      <p:ext uri="{BB962C8B-B14F-4D97-AF65-F5344CB8AC3E}">
        <p14:creationId xmlns:p14="http://schemas.microsoft.com/office/powerpoint/2010/main" val="1022391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DF89E-EDC5-B3ED-8BE7-72116EBD3D1F}"/>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BCBF79B3-E03E-8866-B5C6-769E2F152929}"/>
              </a:ext>
            </a:extLst>
          </p:cNvPr>
          <p:cNvSpPr>
            <a:spLocks noGrp="1"/>
          </p:cNvSpPr>
          <p:nvPr>
            <p:ph type="subTitle" idx="1"/>
          </p:nvPr>
        </p:nvSpPr>
        <p:spPr/>
        <p:txBody>
          <a:bodyPr/>
          <a:lstStyle/>
          <a:p>
            <a:endParaRPr lang="fr-FR"/>
          </a:p>
        </p:txBody>
      </p:sp>
      <p:pic>
        <p:nvPicPr>
          <p:cNvPr id="17" name="Picture 16" descr="Graphical user interface, application&#10;&#10;Description automatically generated">
            <a:extLst>
              <a:ext uri="{FF2B5EF4-FFF2-40B4-BE49-F238E27FC236}">
                <a16:creationId xmlns:a16="http://schemas.microsoft.com/office/drawing/2014/main" id="{B4E98024-84A1-327F-68CB-121AC0E2653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51568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8DAE0-ABD1-F81C-ECD4-DE3293B59285}"/>
              </a:ext>
            </a:extLst>
          </p:cNvPr>
          <p:cNvSpPr>
            <a:spLocks noGrp="1"/>
          </p:cNvSpPr>
          <p:nvPr>
            <p:ph type="ctrTitle"/>
          </p:nvPr>
        </p:nvSpPr>
        <p:spPr/>
        <p:txBody>
          <a:bodyPr/>
          <a:lstStyle/>
          <a:p>
            <a:endParaRPr lang="fr-FR"/>
          </a:p>
        </p:txBody>
      </p:sp>
      <p:sp>
        <p:nvSpPr>
          <p:cNvPr id="3" name="Subtitle 2">
            <a:extLst>
              <a:ext uri="{FF2B5EF4-FFF2-40B4-BE49-F238E27FC236}">
                <a16:creationId xmlns:a16="http://schemas.microsoft.com/office/drawing/2014/main" id="{BE1A1612-2063-9D1B-AAAA-2A827C00206C}"/>
              </a:ext>
            </a:extLst>
          </p:cNvPr>
          <p:cNvSpPr>
            <a:spLocks noGrp="1"/>
          </p:cNvSpPr>
          <p:nvPr>
            <p:ph type="subTitle" idx="1"/>
          </p:nvPr>
        </p:nvSpPr>
        <p:spPr/>
        <p:txBody>
          <a:bodyPr/>
          <a:lstStyle/>
          <a:p>
            <a:endParaRPr lang="fr-FR"/>
          </a:p>
        </p:txBody>
      </p:sp>
      <p:pic>
        <p:nvPicPr>
          <p:cNvPr id="5" name="Picture 4" descr="Graphical user interface, application&#10;&#10;Description automatically generated">
            <a:extLst>
              <a:ext uri="{FF2B5EF4-FFF2-40B4-BE49-F238E27FC236}">
                <a16:creationId xmlns:a16="http://schemas.microsoft.com/office/drawing/2014/main" id="{71318414-10CB-B3AD-6BD1-CACD1E8E994F}"/>
              </a:ext>
            </a:extLst>
          </p:cNvPr>
          <p:cNvPicPr>
            <a:picLocks noChangeAspect="1"/>
          </p:cNvPicPr>
          <p:nvPr/>
        </p:nvPicPr>
        <p:blipFill>
          <a:blip r:embed="rId2"/>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BE4AE1D6-3DC6-C0F9-D7EA-624D366F3F02}"/>
              </a:ext>
            </a:extLst>
          </p:cNvPr>
          <p:cNvSpPr txBox="1"/>
          <p:nvPr/>
        </p:nvSpPr>
        <p:spPr>
          <a:xfrm>
            <a:off x="7995439" y="1948035"/>
            <a:ext cx="2855168" cy="1754326"/>
          </a:xfrm>
          <a:prstGeom prst="rect">
            <a:avLst/>
          </a:prstGeom>
          <a:noFill/>
        </p:spPr>
        <p:txBody>
          <a:bodyPr wrap="square" rtlCol="0">
            <a:spAutoFit/>
          </a:bodyPr>
          <a:lstStyle/>
          <a:p>
            <a:r>
              <a:rPr lang="fr-FR" dirty="0"/>
              <a:t>RFID TECHNOLOGY </a:t>
            </a:r>
          </a:p>
          <a:p>
            <a:endParaRPr lang="fr-FR" dirty="0"/>
          </a:p>
          <a:p>
            <a:r>
              <a:rPr lang="en-US" b="0" i="0" dirty="0">
                <a:solidFill>
                  <a:srgbClr val="000000"/>
                </a:solidFill>
                <a:effectLst/>
                <a:latin typeface="Arial" panose="020B0604020202020204" pitchFamily="34" charset="0"/>
              </a:rPr>
              <a:t>RFID Reader Read the ID of  RFID Card </a:t>
            </a:r>
            <a:endParaRPr lang="en-US" b="0" i="0" dirty="0">
              <a:solidFill>
                <a:srgbClr val="000000"/>
              </a:solidFill>
              <a:effectLst/>
              <a:latin typeface="Times New Roman" panose="02020603050405020304" pitchFamily="18" charset="0"/>
            </a:endParaRPr>
          </a:p>
          <a:p>
            <a:r>
              <a:rPr lang="fr-FR" dirty="0" err="1"/>
              <a:t>then</a:t>
            </a:r>
            <a:endParaRPr lang="fr-FR" dirty="0"/>
          </a:p>
          <a:p>
            <a:r>
              <a:rPr lang="fr-FR" dirty="0"/>
              <a:t>Dor and camera are open </a:t>
            </a:r>
          </a:p>
        </p:txBody>
      </p:sp>
    </p:spTree>
    <p:extLst>
      <p:ext uri="{BB962C8B-B14F-4D97-AF65-F5344CB8AC3E}">
        <p14:creationId xmlns:p14="http://schemas.microsoft.com/office/powerpoint/2010/main" val="3344146445"/>
      </p:ext>
    </p:extLst>
  </p:cSld>
  <p:clrMapOvr>
    <a:masterClrMapping/>
  </p:clrMapOvr>
</p:sld>
</file>

<file path=ppt/theme/theme1.xml><?xml version="1.0" encoding="utf-8"?>
<a:theme xmlns:a="http://schemas.openxmlformats.org/drawingml/2006/main" name="Office Theme">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niversal Color Block_Win32_AP_v2" id="{3EA4D81A-EBDE-431D-8B15-A5A6F500D5A4}" vid="{8EBF5489-0BE1-418D-A69C-2193D304C7E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D5BAB77-79E1-4739-AA51-10C9079186D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4A615295-94F6-4CE2-A1B1-6B7E1DAA5AD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334180-0405-413B-834A-44FA9E05ADB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{A11634C9-7D90-403D-9E7B-149B260E368D}tf45331398_win32</Template>
  <TotalTime>66</TotalTime>
  <Words>299</Words>
  <Application>Microsoft Office PowerPoint</Application>
  <PresentationFormat>Widescreen</PresentationFormat>
  <Paragraphs>29</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Tenorite</vt:lpstr>
      <vt:lpstr>Tenorite (Body)</vt:lpstr>
      <vt:lpstr>Times New Roman</vt:lpstr>
      <vt:lpstr>Office Theme</vt:lpstr>
      <vt:lpstr>  smart parking</vt:lpstr>
      <vt:lpstr>PowerPoint Presentation</vt:lpstr>
      <vt:lpstr>PowerPoint Presentation</vt:lpstr>
      <vt:lpstr>PowerPoint Presentation</vt:lpstr>
      <vt:lpstr>Dans ce projet, nous mettons en œuvre un système de stationnement intelligent avec IOT et nous montrerons la mise en œuvre d’un système de stationnement intelligent utilisant Cisco Packet Tracer  (version 8.2.0)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merci pour votre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Habib Drira</dc:creator>
  <cp:lastModifiedBy>HABIB DRIRA</cp:lastModifiedBy>
  <cp:revision>7</cp:revision>
  <dcterms:created xsi:type="dcterms:W3CDTF">2023-01-09T20:19:00Z</dcterms:created>
  <dcterms:modified xsi:type="dcterms:W3CDTF">2023-12-26T23:48:32Z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defa4170-0d19-0005-0004-bc88714345d2_Enabled">
    <vt:lpwstr>true</vt:lpwstr>
  </property>
  <property fmtid="{D5CDD505-2E9C-101B-9397-08002B2CF9AE}" pid="4" name="MSIP_Label_defa4170-0d19-0005-0004-bc88714345d2_SetDate">
    <vt:lpwstr>2023-12-26T23:48:32Z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36023258-0d06-4b06-b417-456a692a77a4</vt:lpwstr>
  </property>
  <property fmtid="{D5CDD505-2E9C-101B-9397-08002B2CF9AE}" pid="8" name="MSIP_Label_defa4170-0d19-0005-0004-bc88714345d2_ActionId">
    <vt:lpwstr>1d7ae73e-97cd-44c9-b983-56beec2e84b3</vt:lpwstr>
  </property>
  <property fmtid="{D5CDD505-2E9C-101B-9397-08002B2CF9AE}" pid="9" name="MSIP_Label_defa4170-0d19-0005-0004-bc88714345d2_ContentBits">
    <vt:lpwstr>0</vt:lpwstr>
  </property>
</Properties>
</file>

<file path=docProps/thumbnail.jpeg>
</file>